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60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58927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74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693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140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020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031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570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639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101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663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026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285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01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33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676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35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209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Challenge was to automate the token process so we didn’t have to enter that every time.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Another challenge was storing the data, so the inserting section has taken care of that.</a:t>
            </a:r>
          </a:p>
        </p:txBody>
      </p:sp>
    </p:spTree>
    <p:extLst>
      <p:ext uri="{BB962C8B-B14F-4D97-AF65-F5344CB8AC3E}">
        <p14:creationId xmlns:p14="http://schemas.microsoft.com/office/powerpoint/2010/main" val="178327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1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 was to automate the token process so we didn’t have to enter that every time.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Another challenge was storing the data, so the inserting section has taken care of that.</a:t>
            </a:r>
          </a:p>
        </p:txBody>
      </p:sp>
    </p:spTree>
    <p:extLst>
      <p:ext uri="{BB962C8B-B14F-4D97-AF65-F5344CB8AC3E}">
        <p14:creationId xmlns:p14="http://schemas.microsoft.com/office/powerpoint/2010/main" val="221168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78717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400" b="0"/>
              <a:t>Celebrity Popularity Index – Brand Advertisement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1537525" y="2995725"/>
            <a:ext cx="5984399" cy="403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250" y="1573700"/>
            <a:ext cx="1392323" cy="15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0" y="3563500"/>
            <a:ext cx="1392325" cy="1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237" y="3563500"/>
            <a:ext cx="1392325" cy="153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 rotWithShape="1">
          <a:blip r:embed="rId6">
            <a:alphaModFix/>
          </a:blip>
          <a:srcRect l="7417" r="6929"/>
          <a:stretch/>
        </p:blipFill>
        <p:spPr>
          <a:xfrm>
            <a:off x="1537525" y="3563500"/>
            <a:ext cx="1434599" cy="1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 rotWithShape="1">
          <a:blip r:embed="rId7">
            <a:alphaModFix/>
          </a:blip>
          <a:srcRect l="11646" r="5987"/>
          <a:stretch/>
        </p:blipFill>
        <p:spPr>
          <a:xfrm>
            <a:off x="3088300" y="3563500"/>
            <a:ext cx="1434599" cy="1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7462" y="1573687"/>
            <a:ext cx="1392324" cy="1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77987" y="3563500"/>
            <a:ext cx="1392324" cy="1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3349" y="1573700"/>
            <a:ext cx="1392325" cy="153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579788" y="1573700"/>
            <a:ext cx="1392324" cy="153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68700" y="1573700"/>
            <a:ext cx="1392324" cy="1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98325" y="1573700"/>
            <a:ext cx="1392324" cy="1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 rotWithShape="1">
          <a:blip r:embed="rId14">
            <a:alphaModFix/>
          </a:blip>
          <a:srcRect l="9485" r="8176"/>
          <a:stretch/>
        </p:blipFill>
        <p:spPr>
          <a:xfrm>
            <a:off x="7704725" y="3563500"/>
            <a:ext cx="1392324" cy="15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434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Data Storage - Twitter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5" y="900875"/>
            <a:ext cx="3616250" cy="385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3818850" y="815412"/>
            <a:ext cx="1209899" cy="7973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3818850" y="1051975"/>
            <a:ext cx="1419300" cy="32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Mine mongoDB</a:t>
            </a:r>
          </a:p>
        </p:txBody>
      </p:sp>
      <p:sp>
        <p:nvSpPr>
          <p:cNvPr id="134" name="Shape 134"/>
          <p:cNvSpPr/>
          <p:nvPr/>
        </p:nvSpPr>
        <p:spPr>
          <a:xfrm>
            <a:off x="4006450" y="1304350"/>
            <a:ext cx="1489800" cy="7973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4006450" y="1527375"/>
            <a:ext cx="1622100" cy="27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printJs-Twitter.js</a:t>
            </a:r>
          </a:p>
        </p:txBody>
      </p:sp>
      <p:sp>
        <p:nvSpPr>
          <p:cNvPr id="136" name="Shape 136"/>
          <p:cNvSpPr/>
          <p:nvPr/>
        </p:nvSpPr>
        <p:spPr>
          <a:xfrm>
            <a:off x="6934625" y="2087451"/>
            <a:ext cx="669000" cy="7973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7154225" y="2047700"/>
            <a:ext cx="2298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/>
              <a:t>MySQL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 b="54191"/>
          <a:stretch/>
        </p:blipFill>
        <p:spPr>
          <a:xfrm>
            <a:off x="4623075" y="2950550"/>
            <a:ext cx="4445124" cy="10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 t="58917"/>
          <a:stretch/>
        </p:blipFill>
        <p:spPr>
          <a:xfrm>
            <a:off x="4623075" y="3980500"/>
            <a:ext cx="4445124" cy="10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5">
            <a:alphaModFix/>
          </a:blip>
          <a:srcRect t="76433"/>
          <a:stretch/>
        </p:blipFill>
        <p:spPr>
          <a:xfrm>
            <a:off x="5684200" y="1498250"/>
            <a:ext cx="3384000" cy="4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5">
            <a:alphaModFix/>
          </a:blip>
          <a:srcRect b="51608"/>
          <a:stretch/>
        </p:blipFill>
        <p:spPr>
          <a:xfrm>
            <a:off x="5684200" y="878425"/>
            <a:ext cx="3384000" cy="6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266800"/>
            <a:ext cx="8229600" cy="61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Predictive Modeling Using IBM SPSS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99975" y="1680750"/>
            <a:ext cx="2328599" cy="2872499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b="1">
                <a:solidFill>
                  <a:srgbClr val="CC0000"/>
                </a:solidFill>
              </a:rPr>
              <a:t>Inputs</a:t>
            </a:r>
            <a:r>
              <a:rPr lang="en" sz="2400">
                <a:solidFill>
                  <a:srgbClr val="CC0000"/>
                </a:solidFill>
              </a:rPr>
              <a:t> </a:t>
            </a:r>
            <a:r>
              <a:rPr lang="en" sz="2400"/>
              <a:t>                        </a:t>
            </a:r>
          </a:p>
          <a:p>
            <a:pPr rtl="0">
              <a:spcBef>
                <a:spcPts val="0"/>
              </a:spcBef>
              <a:buNone/>
            </a:pPr>
            <a:endParaRPr sz="1400"/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FacebookLikes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Listed Count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Age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NumberOfFollowers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NumberOfListed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TotalRetweets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TotalFavorites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/>
              <a:t>ShareCount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6447900" y="1680750"/>
            <a:ext cx="2365800" cy="2915400"/>
          </a:xfrm>
          <a:prstGeom prst="rect">
            <a:avLst/>
          </a:prstGeom>
          <a:ln w="19050" cap="flat" cmpd="sng">
            <a:solidFill>
              <a:srgbClr val="43434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b="1">
                <a:solidFill>
                  <a:srgbClr val="274E13"/>
                </a:solidFill>
              </a:rPr>
              <a:t>Target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Decision : Popular Celebrity (Yes/No)</a:t>
            </a:r>
          </a:p>
        </p:txBody>
      </p:sp>
      <p:sp>
        <p:nvSpPr>
          <p:cNvPr id="149" name="Shape 149"/>
          <p:cNvSpPr/>
          <p:nvPr/>
        </p:nvSpPr>
        <p:spPr>
          <a:xfrm>
            <a:off x="2976775" y="2935500"/>
            <a:ext cx="632699" cy="362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572850" y="2935500"/>
            <a:ext cx="632699" cy="362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4278975" y="2065850"/>
            <a:ext cx="425400" cy="4457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45F0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62" y="2579225"/>
            <a:ext cx="1267999" cy="11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75" y="1142166"/>
            <a:ext cx="1268000" cy="814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581525" y="205975"/>
            <a:ext cx="8105099" cy="616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Data Dictionary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00" y="920000"/>
            <a:ext cx="7269501" cy="40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9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Predictive Models in IBM SPSS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457200" y="711875"/>
            <a:ext cx="8229600" cy="42141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IBM SPSS generated three models : </a:t>
            </a:r>
            <a:r>
              <a:rPr lang="en" sz="1400" b="1"/>
              <a:t>C&amp;R Tree</a:t>
            </a:r>
            <a:r>
              <a:rPr lang="en" sz="1400"/>
              <a:t>, </a:t>
            </a:r>
            <a:r>
              <a:rPr lang="en" sz="1400" b="1"/>
              <a:t>Discriminant</a:t>
            </a:r>
            <a:r>
              <a:rPr lang="en" sz="1400"/>
              <a:t> and </a:t>
            </a:r>
            <a:r>
              <a:rPr lang="en" sz="1400" b="1"/>
              <a:t>C5.0</a:t>
            </a:r>
            <a:r>
              <a:rPr lang="en" sz="1400"/>
              <a:t>.</a:t>
            </a:r>
          </a:p>
          <a:p>
            <a:pPr rtl="0">
              <a:spcBef>
                <a:spcPts val="0"/>
              </a:spcBef>
              <a:buNone/>
            </a:pPr>
            <a:r>
              <a:rPr lang="en" sz="1200" b="1"/>
              <a:t>Acceptance Criteria :</a:t>
            </a:r>
            <a:r>
              <a:rPr lang="en" sz="1200"/>
              <a:t> Model Accuracy more than </a:t>
            </a:r>
            <a:r>
              <a:rPr lang="en" sz="1800" b="1">
                <a:solidFill>
                  <a:srgbClr val="FF0000"/>
                </a:solidFill>
              </a:rPr>
              <a:t>90%</a:t>
            </a:r>
          </a:p>
          <a:p>
            <a:pPr>
              <a:spcBef>
                <a:spcPts val="0"/>
              </a:spcBef>
              <a:buNone/>
            </a:pPr>
            <a:endParaRPr sz="1200"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50" y="1584200"/>
            <a:ext cx="8028099" cy="13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50" y="3051350"/>
            <a:ext cx="8028100" cy="151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9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0"/>
              <a:t>Predictive Models in IBM SPSS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457200" y="711875"/>
            <a:ext cx="8229600" cy="42141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/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50" y="1109200"/>
            <a:ext cx="8495074" cy="28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354675"/>
            <a:ext cx="8229600" cy="466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Keys to Celebrity Selection...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725575"/>
            <a:ext cx="8229600" cy="1321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1400" b="1"/>
          </a:p>
          <a:p>
            <a:pPr rtl="0">
              <a:spcBef>
                <a:spcPts val="0"/>
              </a:spcBef>
              <a:buNone/>
            </a:pPr>
            <a:endParaRPr sz="1400"/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CC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1800"/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274E13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1800"/>
          </a:p>
          <a:p>
            <a:pPr lvl="0" algn="ctr" rtl="0">
              <a:spcBef>
                <a:spcPts val="0"/>
              </a:spcBef>
              <a:buNone/>
            </a:pPr>
            <a:endParaRPr sz="1800"/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1800"/>
          </a:p>
          <a:p>
            <a:pPr algn="ctr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88" name="Shape 188"/>
          <p:cNvSpPr txBox="1"/>
          <p:nvPr/>
        </p:nvSpPr>
        <p:spPr>
          <a:xfrm>
            <a:off x="1322425" y="1097275"/>
            <a:ext cx="6064500" cy="57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>
                <a:solidFill>
                  <a:srgbClr val="CC0000"/>
                </a:solidFill>
              </a:rPr>
              <a:t>Celebrity must have a Facebook and Twitter page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593775" y="1776800"/>
            <a:ext cx="5521800" cy="46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</a:rPr>
              <a:t>Celebrity must be young (less than 50)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973350" y="2408675"/>
            <a:ext cx="7197300" cy="57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FF"/>
                </a:solidFill>
              </a:rPr>
              <a:t>Total number of Favorites on Twitter has to be more than 23K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203450" y="3281400"/>
            <a:ext cx="6737099" cy="40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Facebook Likes should be more than 5M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1275175" y="3934600"/>
            <a:ext cx="6158999" cy="46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9900FF"/>
                </a:solidFill>
              </a:rPr>
              <a:t>Twitter Retweets has to be more than 200k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l="624" t="23791" r="90066" b="40598"/>
          <a:stretch/>
        </p:blipFill>
        <p:spPr>
          <a:xfrm>
            <a:off x="3834075" y="51875"/>
            <a:ext cx="1394726" cy="163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 rot="10800000">
            <a:off x="3159300" y="1556075"/>
            <a:ext cx="2825399" cy="1631099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D9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900" y="1461457"/>
            <a:ext cx="2815350" cy="158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4325" y="3232275"/>
            <a:ext cx="2815351" cy="15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750" y="1461450"/>
            <a:ext cx="2815349" cy="15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202900" y="2988875"/>
            <a:ext cx="2794200" cy="29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Selena Gomez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3174900" y="4785275"/>
            <a:ext cx="2794200" cy="21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Taylor Swift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6146900" y="2988875"/>
            <a:ext cx="2815499" cy="21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Katy Perry</a:t>
            </a:r>
          </a:p>
        </p:txBody>
      </p:sp>
      <p:sp>
        <p:nvSpPr>
          <p:cNvPr id="205" name="Shape 205"/>
          <p:cNvSpPr/>
          <p:nvPr/>
        </p:nvSpPr>
        <p:spPr>
          <a:xfrm>
            <a:off x="1608625" y="3187175"/>
            <a:ext cx="473100" cy="452999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1689775" y="3200825"/>
            <a:ext cx="310800" cy="4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07" name="Shape 207"/>
          <p:cNvSpPr/>
          <p:nvPr/>
        </p:nvSpPr>
        <p:spPr>
          <a:xfrm>
            <a:off x="7479025" y="3187175"/>
            <a:ext cx="473100" cy="452999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6146900" y="4332275"/>
            <a:ext cx="473100" cy="452999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6228050" y="4345925"/>
            <a:ext cx="310800" cy="4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7560175" y="3200825"/>
            <a:ext cx="310800" cy="4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l="624" t="23791" r="90066" b="40598"/>
          <a:stretch/>
        </p:blipFill>
        <p:spPr>
          <a:xfrm>
            <a:off x="3834075" y="51875"/>
            <a:ext cx="1394726" cy="163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 rot="10800000">
            <a:off x="3159300" y="1556075"/>
            <a:ext cx="2825399" cy="1631099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D9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202900" y="2988875"/>
            <a:ext cx="2794200" cy="29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Virad Kohli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174900" y="4785275"/>
            <a:ext cx="2794200" cy="21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Salman Khan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6146900" y="2988875"/>
            <a:ext cx="2815499" cy="21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Sachin Tendulkar</a:t>
            </a:r>
          </a:p>
        </p:txBody>
      </p:sp>
      <p:sp>
        <p:nvSpPr>
          <p:cNvPr id="220" name="Shape 220"/>
          <p:cNvSpPr/>
          <p:nvPr/>
        </p:nvSpPr>
        <p:spPr>
          <a:xfrm>
            <a:off x="1608625" y="3187175"/>
            <a:ext cx="473100" cy="452999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1689775" y="3200825"/>
            <a:ext cx="310800" cy="4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22" name="Shape 222"/>
          <p:cNvSpPr/>
          <p:nvPr/>
        </p:nvSpPr>
        <p:spPr>
          <a:xfrm>
            <a:off x="7479025" y="3187175"/>
            <a:ext cx="473100" cy="452999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146900" y="4332275"/>
            <a:ext cx="473100" cy="452999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6228050" y="4345925"/>
            <a:ext cx="310800" cy="4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7560175" y="3200825"/>
            <a:ext cx="310800" cy="4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900" y="1461449"/>
            <a:ext cx="2794199" cy="15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900" y="1461450"/>
            <a:ext cx="2794199" cy="15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900" y="3279575"/>
            <a:ext cx="2794199" cy="15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916275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4600"/>
              <a:t>Thank You!</a:t>
            </a:r>
          </a:p>
          <a:p>
            <a:pPr algn="ctr" rtl="0">
              <a:spcBef>
                <a:spcPts val="0"/>
              </a:spcBef>
              <a:buNone/>
            </a:pPr>
            <a:endParaRPr/>
          </a:p>
          <a:p>
            <a:pPr algn="l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/>
              <a:t>Appendix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Agenda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Business Overview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Business Goals and Objectives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Our Approach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Data Sources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 smtClean="0"/>
              <a:t>Modeling</a:t>
            </a:r>
            <a:endParaRPr lang="en" sz="1800" dirty="0"/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Results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347901"/>
            <a:ext cx="8229600" cy="549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Business Overview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65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700"/>
              <a:t>Company X is planning to launch Product ABC in the United States and in India.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700"/>
          </a:p>
          <a:p>
            <a:pPr marL="457200" lvl="0" indent="-3365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700"/>
              <a:t>Company X is  interested to choose a celebrity in each region to endorse the new product.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700"/>
          </a:p>
          <a:p>
            <a:pPr marL="457200" lvl="0" indent="-3365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700"/>
              <a:t>Company X wants to make this decision by gauging different celebrities’ social media presence.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700"/>
          </a:p>
          <a:p>
            <a:pPr marL="457200" lvl="0" indent="-3365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700"/>
              <a:t>Company X  understands the importance of social media and how consumer interests are tied into that. 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667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Business Goals and Objectives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/>
              <a:t>Our Goal is to provide Company X with a predictive model which will enable the organization to determine the degree of popularity of a celebrity.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395201"/>
            <a:ext cx="8229600" cy="50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Our Approach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We have collected Facebook posts and Twitter tweets for 100 celebrities with vast ranges in age, public perception, and popularity.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We utilized the collected data to determine how those factors play into a celebrity’s social media presence.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We have applied classification on the celebrity data to create a decision tree which will help Company X to make the right decision to select a celebrity to endorse company’s new product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408275"/>
            <a:ext cx="8229600" cy="46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0"/>
              <a:t>Data Flow Diagram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  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25" y="870875"/>
            <a:ext cx="7107500" cy="41785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152375" y="2655900"/>
            <a:ext cx="1602299" cy="814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100"/>
              <a:t>Execute python scripts to collect Facebook posts and Twitter tweets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52375" y="4003850"/>
            <a:ext cx="1602299" cy="81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100"/>
              <a:t>Store posts and tweets in BSON format in MongoDB collections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7310775" y="3784425"/>
            <a:ext cx="1602299" cy="1172699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Execute JavaScript to collect values of the fields from the MongoDB collections and export the data into CSV values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7569100" y="2898925"/>
            <a:ext cx="1385699" cy="703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Load the CSV file into SQL Server Database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9525" y="1945075"/>
            <a:ext cx="1473899" cy="8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6475" y="901600"/>
            <a:ext cx="1473901" cy="9380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7670100" y="651275"/>
            <a:ext cx="1473899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 b="1"/>
              <a:t>Predictive Model</a:t>
            </a:r>
          </a:p>
        </p:txBody>
      </p:sp>
      <p:sp>
        <p:nvSpPr>
          <p:cNvPr id="82" name="Shape 82"/>
          <p:cNvSpPr/>
          <p:nvPr/>
        </p:nvSpPr>
        <p:spPr>
          <a:xfrm>
            <a:off x="1825475" y="3044250"/>
            <a:ext cx="688799" cy="219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AD1DC"/>
          </a:solidFill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1825475" y="4358125"/>
            <a:ext cx="688799" cy="219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AD1DC"/>
          </a:solidFill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796775" y="4489075"/>
            <a:ext cx="513899" cy="21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D1DC"/>
          </a:solidFill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842700" y="3237650"/>
            <a:ext cx="688799" cy="21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D1DC"/>
          </a:solidFill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854175" y="2250275"/>
            <a:ext cx="688799" cy="21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D1DC"/>
          </a:solidFill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6892775" y="1450775"/>
            <a:ext cx="619200" cy="21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40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0"/>
              <a:t>Data Collection - Facebook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30375" y="613375"/>
            <a:ext cx="8625000" cy="431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  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50" y="639875"/>
            <a:ext cx="7699598" cy="4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549125" y="2265350"/>
            <a:ext cx="5710499" cy="5192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781600" y="4011550"/>
            <a:ext cx="6158999" cy="790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5864025" y="1427650"/>
            <a:ext cx="1828800" cy="979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Create Facebook Graph API to connect to Facebook Page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7023200" y="3221112"/>
            <a:ext cx="1828800" cy="979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the Facebook Posts into MongoDB collections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434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Data Storage - Facebook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00" y="941725"/>
            <a:ext cx="3625399" cy="38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3818850" y="815412"/>
            <a:ext cx="1209899" cy="7973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3818850" y="1051975"/>
            <a:ext cx="1419300" cy="32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100"/>
              <a:t>Mine mongoDB</a:t>
            </a:r>
          </a:p>
        </p:txBody>
      </p:sp>
      <p:sp>
        <p:nvSpPr>
          <p:cNvPr id="107" name="Shape 107"/>
          <p:cNvSpPr/>
          <p:nvPr/>
        </p:nvSpPr>
        <p:spPr>
          <a:xfrm>
            <a:off x="4006450" y="1304350"/>
            <a:ext cx="1489800" cy="7973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4006450" y="1527375"/>
            <a:ext cx="1622100" cy="27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100"/>
              <a:t>printJs-Facebook.js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b="68469"/>
          <a:stretch/>
        </p:blipFill>
        <p:spPr>
          <a:xfrm>
            <a:off x="5496250" y="736727"/>
            <a:ext cx="3439650" cy="6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6934625" y="2087451"/>
            <a:ext cx="669000" cy="7973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5">
            <a:alphaModFix/>
          </a:blip>
          <a:srcRect b="54191"/>
          <a:stretch/>
        </p:blipFill>
        <p:spPr>
          <a:xfrm>
            <a:off x="4623075" y="2950550"/>
            <a:ext cx="4445124" cy="10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t="64590"/>
          <a:stretch/>
        </p:blipFill>
        <p:spPr>
          <a:xfrm>
            <a:off x="5496250" y="1376274"/>
            <a:ext cx="3439650" cy="6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5">
            <a:alphaModFix/>
          </a:blip>
          <a:srcRect t="58917"/>
          <a:stretch/>
        </p:blipFill>
        <p:spPr>
          <a:xfrm>
            <a:off x="4623075" y="3980500"/>
            <a:ext cx="4445124" cy="10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7154225" y="2047700"/>
            <a:ext cx="2298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00"/>
              <a:t>SQL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25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Data Collection - Twitter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57200" y="637125"/>
            <a:ext cx="8229600" cy="428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25" y="838450"/>
            <a:ext cx="7964173" cy="40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348550" y="1993975"/>
            <a:ext cx="7568399" cy="896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6701675" y="1298050"/>
            <a:ext cx="2253600" cy="896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Get the user timeline using the Twitter API package.</a:t>
            </a:r>
          </a:p>
        </p:txBody>
      </p:sp>
      <p:sp>
        <p:nvSpPr>
          <p:cNvPr id="124" name="Shape 124"/>
          <p:cNvSpPr/>
          <p:nvPr/>
        </p:nvSpPr>
        <p:spPr>
          <a:xfrm>
            <a:off x="424750" y="3704800"/>
            <a:ext cx="7964100" cy="9911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878650" y="3091250"/>
            <a:ext cx="2076600" cy="792899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Insert the twitter tweets BSON format into MongoDB collections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504</Words>
  <Application>Microsoft Office PowerPoint</Application>
  <PresentationFormat>On-screen Show (16:9)</PresentationFormat>
  <Paragraphs>100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simple-light</vt:lpstr>
      <vt:lpstr>Celebrity Popularity Index – Brand Advertisement</vt:lpstr>
      <vt:lpstr>Agenda</vt:lpstr>
      <vt:lpstr>Business Overview</vt:lpstr>
      <vt:lpstr>Business Goals and Objectives</vt:lpstr>
      <vt:lpstr>Our Approach</vt:lpstr>
      <vt:lpstr>Data Flow Diagram</vt:lpstr>
      <vt:lpstr>Data Collection - Facebook</vt:lpstr>
      <vt:lpstr>Data Storage - Facebook</vt:lpstr>
      <vt:lpstr>Data Collection - Twitter</vt:lpstr>
      <vt:lpstr>Data Storage - Twitter</vt:lpstr>
      <vt:lpstr>Predictive Modeling Using IBM SPSS</vt:lpstr>
      <vt:lpstr>Data Dictionary</vt:lpstr>
      <vt:lpstr>Predictive Models in IBM SPSS</vt:lpstr>
      <vt:lpstr>Predictive Models in IBM SPSS</vt:lpstr>
      <vt:lpstr>Keys to Celebrity Selection...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Celebrity Popularity Index – Brand Advertisement</dc:title>
  <cp:lastModifiedBy>Chanchal Sarkar -T (chasarka - GDH CONSULTING at Cisco)</cp:lastModifiedBy>
  <cp:revision>2</cp:revision>
  <dcterms:modified xsi:type="dcterms:W3CDTF">2016-09-03T04:11:14Z</dcterms:modified>
</cp:coreProperties>
</file>